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96" r:id="rId2"/>
    <p:sldId id="490" r:id="rId3"/>
    <p:sldId id="505" r:id="rId4"/>
    <p:sldId id="504" r:id="rId5"/>
    <p:sldId id="503" r:id="rId6"/>
    <p:sldId id="491" r:id="rId7"/>
    <p:sldId id="493" r:id="rId8"/>
    <p:sldId id="499" r:id="rId9"/>
    <p:sldId id="50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vUS" initials="S" lastIdx="4" clrIdx="0"/>
  <p:cmAuthor id="1" name="DC User" initials="DU" lastIdx="1" clrIdx="1"/>
  <p:cmAuthor id="2" name="DC USer" initials="" lastIdx="3" clrIdx="2"/>
  <p:cmAuthor id="3" name="Kim Levengood" initials="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F09"/>
    <a:srgbClr val="F8F8F8"/>
    <a:srgbClr val="008000"/>
    <a:srgbClr val="D0D8E8"/>
    <a:srgbClr val="FFFF66"/>
    <a:srgbClr val="8064A2"/>
    <a:srgbClr val="000000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8" autoAdjust="0"/>
    <p:restoredTop sz="94595" autoAdjust="0"/>
  </p:normalViewPr>
  <p:slideViewPr>
    <p:cSldViewPr>
      <p:cViewPr>
        <p:scale>
          <a:sx n="81" d="100"/>
          <a:sy n="81" d="100"/>
        </p:scale>
        <p:origin x="-6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0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imlevengood:Documents:A.%20Teacher%20Effectiveness%20Strategy:IMPACT%20Design:IMPACT%20Research:20131010%20Graphs%20for%20IMPACT%20Research%20Rollou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elizabethsmyth:Dropbox:Elizabeth:IMPACT%20press%20rollout:20131010%20Graphs%20for%20IMPACT%20Research%20Rollou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tx2"/>
              </a:solidFill>
            </c:spPr>
          </c:dPt>
          <c:cat>
            <c:strRef>
              <c:f>'Sheet1 (3)'!$B$22:$D$22</c:f>
              <c:strCache>
                <c:ptCount val="3"/>
                <c:pt idx="0">
                  <c:v>Minimally Effective</c:v>
                </c:pt>
                <c:pt idx="1">
                  <c:v>Effective</c:v>
                </c:pt>
                <c:pt idx="2">
                  <c:v>Highly Effective</c:v>
                </c:pt>
              </c:strCache>
            </c:strRef>
          </c:cat>
          <c:val>
            <c:numRef>
              <c:f>'Sheet1 (3)'!$B$23:$D$23</c:f>
              <c:numCache>
                <c:formatCode>0%</c:formatCode>
                <c:ptCount val="3"/>
                <c:pt idx="0">
                  <c:v>0.59</c:v>
                </c:pt>
                <c:pt idx="1">
                  <c:v>0.86</c:v>
                </c:pt>
                <c:pt idx="2">
                  <c:v>0.92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299008"/>
        <c:axId val="70952064"/>
      </c:barChart>
      <c:catAx>
        <c:axId val="70299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0952064"/>
        <c:crosses val="autoZero"/>
        <c:auto val="1"/>
        <c:lblAlgn val="ctr"/>
        <c:lblOffset val="100"/>
        <c:noMultiLvlLbl val="0"/>
      </c:catAx>
      <c:valAx>
        <c:axId val="7095206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0299008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2011-2012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</c:dPt>
          <c:cat>
            <c:strRef>
              <c:f>Sheet1!$B$1:$C$1</c:f>
              <c:strCache>
                <c:ptCount val="2"/>
                <c:pt idx="0">
                  <c:v>Teachers Who Left the District in 2011</c:v>
                </c:pt>
                <c:pt idx="1">
                  <c:v>Teachers Who Were Hired in 2012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255</c:v>
                </c:pt>
                <c:pt idx="1">
                  <c:v>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377088"/>
        <c:axId val="72378624"/>
      </c:barChart>
      <c:catAx>
        <c:axId val="72377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2378624"/>
        <c:crosses val="autoZero"/>
        <c:auto val="1"/>
        <c:lblAlgn val="ctr"/>
        <c:lblOffset val="100"/>
        <c:noMultiLvlLbl val="0"/>
      </c:catAx>
      <c:valAx>
        <c:axId val="723786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2377088"/>
        <c:crosses val="autoZero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8EBE990E-91EF-D443-98E6-B3525100947D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561D1B38-2C54-C045-BF31-9CAB5FD7EDC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37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>
              <a:defRPr sz="1200"/>
            </a:lvl1pPr>
          </a:lstStyle>
          <a:p>
            <a:fld id="{2D5D2067-E334-4019-A27A-D32066A2E361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>
              <a:defRPr sz="1200"/>
            </a:lvl1pPr>
          </a:lstStyle>
          <a:p>
            <a:fld id="{4B8B2DAF-4F11-44ED-A73D-5E83949BD7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31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8B2DAF-4F11-44ED-A73D-5E83949BD79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077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30276" indent="-230276">
              <a:buFont typeface="+mj-lt"/>
              <a:buAutoNum type="arabicPeriod"/>
              <a:defRPr/>
            </a:pPr>
            <a:endParaRPr lang="en-US" dirty="0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8393" indent="-2878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51375" indent="-230276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11926" indent="-230276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72477" indent="-230276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33027" indent="-2302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93575" indent="-2302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54126" indent="-2302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14677" indent="-23027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369C45A-2A17-A94C-AA50-DF55B9D3CA16}" type="slidenum">
              <a:rPr lang="en-US" sz="1200">
                <a:latin typeface="Calibri" charset="0"/>
              </a:rPr>
              <a:pPr eaLnBrk="1" hangingPunct="1"/>
              <a:t>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2EFF-D80B-4808-8F42-21329428DBCA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424-FD9E-445B-93D2-D90C4F1BAB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057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2EFF-D80B-4808-8F42-21329428DBCA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424-FD9E-445B-93D2-D90C4F1BAB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6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2EFF-D80B-4808-8F42-21329428DBCA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424-FD9E-445B-93D2-D90C4F1BAB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86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381000" y="381000"/>
            <a:ext cx="8382000" cy="276225"/>
          </a:xfrm>
          <a:prstGeom prst="rect">
            <a:avLst/>
          </a:prstGeom>
          <a:solidFill>
            <a:srgbClr val="00528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Geneva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Geneva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Geneva" pitchFamily="-11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-11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-11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-11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Geneva" pitchFamily="-110" charset="-128"/>
              </a:defRPr>
            </a:lvl9pPr>
          </a:lstStyle>
          <a:p>
            <a:pPr eaLnBrk="1" hangingPunct="1">
              <a:defRPr/>
            </a:pPr>
            <a:endParaRPr lang="en-US" sz="1200" b="1" smtClean="0">
              <a:solidFill>
                <a:schemeClr val="bg1"/>
              </a:solidFill>
              <a:latin typeface="Calibri" pitchFamily="34" charset="0"/>
              <a:cs typeface="+mn-cs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81000" y="1524000"/>
            <a:ext cx="8382000" cy="1588"/>
          </a:xfrm>
          <a:prstGeom prst="line">
            <a:avLst/>
          </a:prstGeom>
          <a:ln w="6350" cap="flat" cmpd="sng" algn="ctr">
            <a:solidFill>
              <a:srgbClr val="A4AEB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81000" y="6477000"/>
            <a:ext cx="8382000" cy="1588"/>
          </a:xfrm>
          <a:prstGeom prst="line">
            <a:avLst/>
          </a:prstGeom>
          <a:ln w="6350" cap="flat" cmpd="sng" algn="ctr">
            <a:solidFill>
              <a:srgbClr val="A4AEB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57225"/>
            <a:ext cx="8382000" cy="866775"/>
          </a:xfrm>
        </p:spPr>
        <p:txBody>
          <a:bodyPr/>
          <a:lstStyle>
            <a:lvl1pPr>
              <a:defRPr sz="2800">
                <a:solidFill>
                  <a:srgbClr val="0052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449763"/>
          </a:xfrm>
        </p:spPr>
        <p:txBody>
          <a:bodyPr/>
          <a:lstStyle>
            <a:lvl1pPr marL="228600" indent="-228600">
              <a:buClr>
                <a:srgbClr val="005283"/>
              </a:buClr>
              <a:buFont typeface="Wingdings" charset="2"/>
              <a:buChar char="§"/>
              <a:defRPr sz="2000"/>
            </a:lvl1pPr>
            <a:lvl2pPr marL="594360" indent="-228600">
              <a:buClr>
                <a:srgbClr val="005283"/>
              </a:buClr>
              <a:buFont typeface="Wingdings" charset="2"/>
              <a:buChar char="§"/>
              <a:defRPr sz="1800"/>
            </a:lvl2pPr>
            <a:lvl3pPr>
              <a:buClr>
                <a:srgbClr val="005283"/>
              </a:buClr>
              <a:buFont typeface="Wingdings" charset="2"/>
              <a:buChar char="§"/>
              <a:defRPr sz="1600"/>
            </a:lvl3pPr>
            <a:lvl4pPr>
              <a:buClr>
                <a:srgbClr val="005283"/>
              </a:buClr>
              <a:buFont typeface="Wingdings" charset="2"/>
              <a:buChar char="§"/>
              <a:defRPr sz="1400"/>
            </a:lvl4pPr>
            <a:lvl5pPr>
              <a:buClr>
                <a:srgbClr val="005283"/>
              </a:buClr>
              <a:buFont typeface="Wingdings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381000" y="381000"/>
            <a:ext cx="8382000" cy="276225"/>
          </a:xfrm>
          <a:solidFill>
            <a:srgbClr val="005283"/>
          </a:solidFill>
        </p:spPr>
        <p:txBody>
          <a:bodyPr/>
          <a:lstStyle>
            <a:lvl1pPr>
              <a:buFontTx/>
              <a:buNone/>
              <a:defRPr sz="1100" b="1">
                <a:solidFill>
                  <a:schemeClr val="bg1"/>
                </a:solidFill>
              </a:defRPr>
            </a:lvl1pPr>
            <a:lvl2pPr>
              <a:buFontTx/>
              <a:buNone/>
              <a:defRPr sz="1100" b="1">
                <a:solidFill>
                  <a:schemeClr val="bg1"/>
                </a:solidFill>
              </a:defRPr>
            </a:lvl2pPr>
            <a:lvl3pPr>
              <a:buFontTx/>
              <a:buNone/>
              <a:defRPr sz="1100" b="1">
                <a:solidFill>
                  <a:schemeClr val="bg1"/>
                </a:solidFill>
              </a:defRPr>
            </a:lvl3pPr>
            <a:lvl4pPr>
              <a:buFontTx/>
              <a:buNone/>
              <a:defRPr sz="1100" b="1">
                <a:solidFill>
                  <a:schemeClr val="bg1"/>
                </a:solidFill>
              </a:defRPr>
            </a:lvl4pPr>
            <a:lvl5pPr>
              <a:buFontTx/>
              <a:buNone/>
              <a:defRPr sz="11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381000" y="6477000"/>
            <a:ext cx="60198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5283"/>
                </a:solidFill>
                <a:ea typeface="Geneva" pitchFamily="-110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District of Columbia Public Schools  </a:t>
            </a:r>
            <a:r>
              <a:rPr lang="en-US">
                <a:solidFill>
                  <a:srgbClr val="BFBFBF"/>
                </a:solidFill>
              </a:rPr>
              <a:t>|</a:t>
            </a:r>
            <a:r>
              <a:rPr lang="en-US"/>
              <a:t>  January 1, 2010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6553200" y="6477000"/>
            <a:ext cx="22098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283"/>
                </a:solidFill>
                <a:latin typeface="Arial Bold" charset="0"/>
                <a:cs typeface="Arial Bold" charset="0"/>
              </a:defRPr>
            </a:lvl1pPr>
          </a:lstStyle>
          <a:p>
            <a:pPr>
              <a:defRPr/>
            </a:pPr>
            <a:fld id="{66A6B2D2-E0BC-B04E-91E9-A6D45EE9C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27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, Capitol art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ig_capitol_ar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33600"/>
            <a:ext cx="8382000" cy="329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81000" y="64770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381000" y="6478588"/>
            <a:ext cx="8382000" cy="230187"/>
          </a:xfrm>
          <a:prstGeom prst="rect">
            <a:avLst/>
          </a:prstGeom>
          <a:noFill/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dist" eaLnBrk="1" hangingPunct="1">
              <a:defRPr/>
            </a:pPr>
            <a:r>
              <a:rPr lang="en-US" sz="900" dirty="0" smtClean="0">
                <a:solidFill>
                  <a:srgbClr val="005283"/>
                </a:solidFill>
              </a:rPr>
              <a:t>District of Columbia Public Schools  </a:t>
            </a:r>
            <a:r>
              <a:rPr lang="en-US" sz="900" dirty="0" smtClean="0">
                <a:solidFill>
                  <a:srgbClr val="BFBFBF"/>
                </a:solidFill>
              </a:rPr>
              <a:t>|</a:t>
            </a:r>
            <a:r>
              <a:rPr lang="en-US" sz="900" dirty="0" smtClean="0">
                <a:solidFill>
                  <a:srgbClr val="005283"/>
                </a:solidFill>
              </a:rPr>
              <a:t>  1200 1st St. Street, NE  </a:t>
            </a:r>
            <a:r>
              <a:rPr lang="en-US" sz="900" dirty="0" smtClean="0">
                <a:solidFill>
                  <a:srgbClr val="BFBFBF"/>
                </a:solidFill>
              </a:rPr>
              <a:t>|</a:t>
            </a:r>
            <a:r>
              <a:rPr lang="en-US" sz="900" dirty="0" smtClean="0">
                <a:solidFill>
                  <a:srgbClr val="005283"/>
                </a:solidFill>
              </a:rPr>
              <a:t>  Washington, DC  20002 </a:t>
            </a:r>
            <a:r>
              <a:rPr lang="en-US" sz="900" dirty="0" smtClean="0">
                <a:solidFill>
                  <a:srgbClr val="BFBFBF"/>
                </a:solidFill>
              </a:rPr>
              <a:t> |  </a:t>
            </a:r>
            <a:r>
              <a:rPr lang="en-US" sz="900" dirty="0" smtClean="0">
                <a:solidFill>
                  <a:srgbClr val="005283"/>
                </a:solidFill>
              </a:rPr>
              <a:t>T  202.442.5885 </a:t>
            </a:r>
            <a:r>
              <a:rPr lang="en-US" sz="900" dirty="0" smtClean="0">
                <a:solidFill>
                  <a:srgbClr val="BFBFBF"/>
                </a:solidFill>
              </a:rPr>
              <a:t> |  </a:t>
            </a:r>
            <a:r>
              <a:rPr lang="en-US" sz="900" dirty="0" smtClean="0">
                <a:solidFill>
                  <a:srgbClr val="005283"/>
                </a:solidFill>
              </a:rPr>
              <a:t>F  202.442.5026 </a:t>
            </a:r>
            <a:r>
              <a:rPr lang="en-US" sz="900" dirty="0" smtClean="0">
                <a:solidFill>
                  <a:srgbClr val="BFBFBF"/>
                </a:solidFill>
              </a:rPr>
              <a:t> |  </a:t>
            </a:r>
            <a:r>
              <a:rPr lang="en-US" sz="900" dirty="0" smtClean="0">
                <a:solidFill>
                  <a:srgbClr val="005283"/>
                </a:solidFill>
              </a:rPr>
              <a:t>www.dcps.dc.gov</a:t>
            </a:r>
            <a:endParaRPr lang="en-US" sz="1800" dirty="0" smtClean="0">
              <a:solidFill>
                <a:srgbClr val="005283"/>
              </a:solidFill>
            </a:endParaRPr>
          </a:p>
        </p:txBody>
      </p:sp>
      <p:pic>
        <p:nvPicPr>
          <p:cNvPr id="7" name="Picture 5" descr="DCPS_logo_medium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2514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38200" y="2765540"/>
            <a:ext cx="4495800" cy="2492260"/>
          </a:xfrm>
        </p:spPr>
        <p:txBody>
          <a:bodyPr anchor="t">
            <a:norm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62200"/>
            <a:ext cx="4495800" cy="403340"/>
          </a:xfrm>
        </p:spPr>
        <p:txBody>
          <a:bodyPr anchor="b"/>
          <a:lstStyle>
            <a:lvl1pPr marL="0" indent="0">
              <a:buNone/>
              <a:defRPr sz="1800" baseline="0">
                <a:solidFill>
                  <a:srgbClr val="A4AEB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740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2EFF-D80B-4808-8F42-21329428DBCA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424-FD9E-445B-93D2-D90C4F1BAB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27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2EFF-D80B-4808-8F42-21329428DBCA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424-FD9E-445B-93D2-D90C4F1BAB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94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2EFF-D80B-4808-8F42-21329428DBCA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424-FD9E-445B-93D2-D90C4F1BAB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91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2EFF-D80B-4808-8F42-21329428DBCA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424-FD9E-445B-93D2-D90C4F1BAB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07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2EFF-D80B-4808-8F42-21329428DBCA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424-FD9E-445B-93D2-D90C4F1BAB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30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2EFF-D80B-4808-8F42-21329428DBCA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424-FD9E-445B-93D2-D90C4F1BAB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2EFF-D80B-4808-8F42-21329428DBCA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424-FD9E-445B-93D2-D90C4F1BAB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2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2EFF-D80B-4808-8F42-21329428DBCA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2424-FD9E-445B-93D2-D90C4F1BAB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07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C2EFF-D80B-4808-8F42-21329428DBCA}" type="datetimeFigureOut">
              <a:rPr lang="en-US" smtClean="0"/>
              <a:pPr/>
              <a:t>10/17/2013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12424-FD9E-445B-93D2-D90C4F1BAB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1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ctrTitle"/>
          </p:nvPr>
        </p:nvSpPr>
        <p:spPr>
          <a:xfrm>
            <a:off x="533400" y="2841625"/>
            <a:ext cx="4800600" cy="249237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Key Findings of Stanford/UVA IMPACT Study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000" dirty="0" smtClean="0">
                <a:latin typeface="Calibri" pitchFamily="34" charset="0"/>
                <a:ea typeface="ＭＳ Ｐゴシック" pitchFamily="34" charset="-128"/>
              </a:rPr>
              <a:t>October 2013</a:t>
            </a:r>
            <a:r>
              <a:rPr lang="en-US" sz="1900" dirty="0" smtClean="0">
                <a:latin typeface="Arial" pitchFamily="34" charset="0"/>
                <a:ea typeface="ＭＳ Ｐゴシック" pitchFamily="34" charset="-128"/>
              </a:rPr>
              <a:t/>
            </a:r>
            <a:br>
              <a:rPr lang="en-US" sz="1900" dirty="0" smtClean="0">
                <a:latin typeface="Arial" pitchFamily="34" charset="0"/>
                <a:ea typeface="ＭＳ Ｐゴシック" pitchFamily="34" charset="-128"/>
              </a:rPr>
            </a:br>
            <a:endParaRPr lang="en-US" sz="1900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502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Stanford/UVA Study on IMPACT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Co-Authors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Professor Thomas S. </a:t>
            </a:r>
            <a:r>
              <a:rPr lang="en-US" dirty="0" smtClean="0"/>
              <a:t>Dee, Stanford </a:t>
            </a:r>
            <a:r>
              <a:rPr lang="en-US" dirty="0"/>
              <a:t>Graduate School of </a:t>
            </a:r>
            <a:r>
              <a:rPr lang="en-US" dirty="0" smtClean="0"/>
              <a:t>Education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 smtClean="0"/>
              <a:t>Professor </a:t>
            </a:r>
            <a:r>
              <a:rPr lang="en-US" dirty="0"/>
              <a:t>James </a:t>
            </a:r>
            <a:r>
              <a:rPr lang="en-US" dirty="0" smtClean="0"/>
              <a:t>Wyckoff, University </a:t>
            </a:r>
            <a:r>
              <a:rPr lang="en-US" dirty="0"/>
              <a:t>of Virginia Curry School of Education</a:t>
            </a:r>
            <a:endParaRPr lang="en-US" dirty="0" smtClean="0"/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endParaRPr lang="en-US" sz="800" dirty="0" smtClean="0">
              <a:solidFill>
                <a:srgbClr val="4F81BD"/>
              </a:solidFill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Focus of Study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/>
              <a:t>Since December 2011, </a:t>
            </a:r>
            <a:r>
              <a:rPr lang="en-US" dirty="0" smtClean="0"/>
              <a:t>Professors Dee </a:t>
            </a:r>
            <a:r>
              <a:rPr lang="en-US" dirty="0"/>
              <a:t>and Wyckoff have been exploring the effect that DCPS’s teacher evaluation and performance-based compensation systems, IMPACT and </a:t>
            </a:r>
            <a:r>
              <a:rPr lang="en-US" dirty="0" err="1"/>
              <a:t>IMPACT</a:t>
            </a:r>
            <a:r>
              <a:rPr lang="en-US" i="1" dirty="0" err="1"/>
              <a:t>plus</a:t>
            </a:r>
            <a:r>
              <a:rPr lang="en-US" dirty="0"/>
              <a:t>, have had on teacher </a:t>
            </a:r>
            <a:r>
              <a:rPr lang="en-US" dirty="0" smtClean="0"/>
              <a:t>performance and </a:t>
            </a:r>
            <a:r>
              <a:rPr lang="en-US" dirty="0"/>
              <a:t>teacher </a:t>
            </a:r>
            <a:r>
              <a:rPr lang="en-US" dirty="0" smtClean="0"/>
              <a:t>retention.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809625"/>
            <a:ext cx="8382000" cy="866775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chemeClr val="accent1">
                    <a:lumMod val="75000"/>
                  </a:schemeClr>
                </a:solidFill>
              </a:rPr>
              <a:t>Background on the Study</a:t>
            </a:r>
            <a:endParaRPr lang="en-US" sz="23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sz="quarter" idx="14"/>
          </p:nvPr>
        </p:nvSpPr>
        <p:spPr bwMode="auto">
          <a:xfrm>
            <a:off x="381000" y="6477000"/>
            <a:ext cx="6019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900" dirty="0">
                <a:solidFill>
                  <a:srgbClr val="005283"/>
                </a:solidFill>
                <a:cs typeface="Arial" charset="0"/>
              </a:rPr>
              <a:t>District of Columbia Public Schools</a:t>
            </a: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6553200" y="6477000"/>
            <a:ext cx="2209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r" eaLnBrk="1" hangingPunct="1"/>
            <a:fld id="{D70BCFAD-8972-6743-A83D-37D901DB0099}" type="slidenum">
              <a:rPr lang="en-US" sz="900" smtClean="0">
                <a:solidFill>
                  <a:srgbClr val="005283"/>
                </a:solidFill>
                <a:latin typeface="Arial Bold" charset="0"/>
              </a:rPr>
              <a:pPr algn="r" eaLnBrk="1" hangingPunct="1"/>
              <a:t>2</a:t>
            </a:fld>
            <a:endParaRPr lang="en-US" sz="900" dirty="0">
              <a:solidFill>
                <a:srgbClr val="005283"/>
              </a:solidFill>
              <a:latin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3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Stanford/UVA Study on IMPACT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What is IMPACT?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 smtClean="0"/>
              <a:t>IMPACT </a:t>
            </a:r>
            <a:r>
              <a:rPr lang="en-US" dirty="0"/>
              <a:t>is </a:t>
            </a:r>
            <a:r>
              <a:rPr lang="en-US" dirty="0" smtClean="0"/>
              <a:t>the teacher evaluation system for the District of Columbia Public Schools. It was launched in the fall of 2009. 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endParaRPr lang="en-US" sz="800" dirty="0" smtClean="0">
              <a:solidFill>
                <a:srgbClr val="4F81BD"/>
              </a:solidFill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How are teachers evaluated under IMPACT?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Four factors: student progress, classroom practice, collaboration, and professionalism</a:t>
            </a:r>
            <a:endParaRPr lang="en-US" dirty="0"/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endParaRPr lang="en-US" sz="800" dirty="0">
              <a:solidFill>
                <a:srgbClr val="4F81BD"/>
              </a:solidFill>
            </a:endParaRP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What kinds of support do teachers receive?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Written feedback along with a conference to discuss next steps for growth after after each observation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Targeted support from school-based instructional </a:t>
            </a:r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dirty="0" smtClean="0">
                <a:solidFill>
                  <a:srgbClr val="000000"/>
                </a:solidFill>
              </a:rPr>
              <a:t>oaches 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 smtClean="0">
                <a:solidFill>
                  <a:srgbClr val="000000"/>
                </a:solidFill>
              </a:rPr>
              <a:t>Targeted support from content-based expert teachers called </a:t>
            </a:r>
            <a:r>
              <a:rPr lang="en-US" dirty="0">
                <a:solidFill>
                  <a:srgbClr val="000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aster </a:t>
            </a:r>
            <a:r>
              <a:rPr lang="en-US" dirty="0">
                <a:solidFill>
                  <a:srgbClr val="000000"/>
                </a:solidFill>
              </a:rPr>
              <a:t>e</a:t>
            </a:r>
            <a:r>
              <a:rPr lang="en-US" dirty="0" smtClean="0">
                <a:solidFill>
                  <a:srgbClr val="000000"/>
                </a:solidFill>
              </a:rPr>
              <a:t>ducators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en-US" dirty="0">
              <a:solidFill>
                <a:srgbClr val="4F81BD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809625"/>
            <a:ext cx="8382000" cy="866775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chemeClr val="accent1">
                    <a:lumMod val="75000"/>
                  </a:schemeClr>
                </a:solidFill>
              </a:rPr>
              <a:t>Background on IMPACT</a:t>
            </a:r>
            <a:endParaRPr lang="en-US" sz="23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sz="quarter" idx="14"/>
          </p:nvPr>
        </p:nvSpPr>
        <p:spPr bwMode="auto">
          <a:xfrm>
            <a:off x="381000" y="6477000"/>
            <a:ext cx="6019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900" dirty="0">
                <a:solidFill>
                  <a:srgbClr val="005283"/>
                </a:solidFill>
                <a:cs typeface="Arial" charset="0"/>
              </a:rPr>
              <a:t>District of Columbia Public Schools</a:t>
            </a: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6553200" y="6477000"/>
            <a:ext cx="2209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r" eaLnBrk="1" hangingPunct="1"/>
            <a:fld id="{D70BCFAD-8972-6743-A83D-37D901DB0099}" type="slidenum">
              <a:rPr lang="en-US" sz="900" smtClean="0">
                <a:solidFill>
                  <a:srgbClr val="005283"/>
                </a:solidFill>
                <a:latin typeface="Arial Bold" charset="0"/>
              </a:rPr>
              <a:pPr algn="r" eaLnBrk="1" hangingPunct="1"/>
              <a:t>3</a:t>
            </a:fld>
            <a:endParaRPr lang="en-US" sz="900" dirty="0">
              <a:solidFill>
                <a:srgbClr val="005283"/>
              </a:solidFill>
              <a:latin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11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Stanford/UVA Study on IMPACT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What ratings do teachers receive under IMPACT?</a:t>
            </a:r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r>
              <a:rPr lang="en-US" dirty="0" smtClean="0"/>
              <a:t>There were four possible ratings under IMPACT for the period examined by the study (see below). Note that there are now five ratings (see slide 9).</a:t>
            </a:r>
            <a:endParaRPr lang="en-US" dirty="0"/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endParaRPr lang="en-US" dirty="0" smtClean="0"/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endParaRPr lang="en-US" dirty="0"/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endParaRPr lang="en-US" dirty="0" smtClean="0"/>
          </a:p>
          <a:p>
            <a:pPr lvl="1">
              <a:buClr>
                <a:schemeClr val="tx2">
                  <a:lumMod val="60000"/>
                  <a:lumOff val="40000"/>
                </a:schemeClr>
              </a:buClr>
            </a:pPr>
            <a:endParaRPr lang="en-US" dirty="0"/>
          </a:p>
          <a:p>
            <a:pPr marL="365760" lvl="1" indent="0"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en-US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809625"/>
            <a:ext cx="8382000" cy="866775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chemeClr val="accent1">
                    <a:lumMod val="75000"/>
                  </a:schemeClr>
                </a:solidFill>
              </a:rPr>
              <a:t>Background on IMPACT (continued)</a:t>
            </a:r>
            <a:endParaRPr lang="en-US" sz="23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Date Placeholder 5"/>
          <p:cNvSpPr>
            <a:spLocks noGrp="1"/>
          </p:cNvSpPr>
          <p:nvPr>
            <p:ph type="dt" sz="quarter" idx="14"/>
          </p:nvPr>
        </p:nvSpPr>
        <p:spPr bwMode="auto">
          <a:xfrm>
            <a:off x="381000" y="6477000"/>
            <a:ext cx="6019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900" dirty="0">
                <a:solidFill>
                  <a:srgbClr val="005283"/>
                </a:solidFill>
                <a:cs typeface="Arial" charset="0"/>
              </a:rPr>
              <a:t>District of Columbia Public Schools</a:t>
            </a: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6553200" y="6477000"/>
            <a:ext cx="2209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r" eaLnBrk="1" hangingPunct="1"/>
            <a:fld id="{D70BCFAD-8972-6743-A83D-37D901DB0099}" type="slidenum">
              <a:rPr lang="en-US" sz="900" smtClean="0">
                <a:solidFill>
                  <a:srgbClr val="005283"/>
                </a:solidFill>
                <a:latin typeface="Arial Bold" charset="0"/>
              </a:rPr>
              <a:pPr algn="r" eaLnBrk="1" hangingPunct="1"/>
              <a:t>4</a:t>
            </a:fld>
            <a:endParaRPr lang="en-US" sz="900" dirty="0">
              <a:solidFill>
                <a:srgbClr val="005283"/>
              </a:solidFill>
              <a:latin typeface="Arial Bold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457200" y="2946682"/>
            <a:ext cx="8255000" cy="1168118"/>
            <a:chOff x="0" y="2209800"/>
            <a:chExt cx="8915400" cy="1199496"/>
          </a:xfrm>
        </p:grpSpPr>
        <p:sp>
          <p:nvSpPr>
            <p:cNvPr id="10" name="Rectangle 9"/>
            <p:cNvSpPr/>
            <p:nvPr/>
          </p:nvSpPr>
          <p:spPr>
            <a:xfrm>
              <a:off x="450850" y="2209800"/>
              <a:ext cx="1600200" cy="68580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2209800"/>
              <a:ext cx="1597025" cy="68580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657600" y="2209800"/>
              <a:ext cx="3200400" cy="68580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858000" y="2209800"/>
              <a:ext cx="1600200" cy="68580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4500" y="2209800"/>
              <a:ext cx="1574800" cy="685801"/>
            </a:xfrm>
            <a:prstGeom prst="rect">
              <a:avLst/>
            </a:prstGeom>
            <a:noFill/>
          </p:spPr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2"/>
                  </a:solidFill>
                  <a:latin typeface="+mn-lt"/>
                  <a:ea typeface="Geneva" pitchFamily="-1" charset="0"/>
                  <a:cs typeface="Geneva" pitchFamily="-1" charset="0"/>
                </a:rPr>
                <a:t>Ineffective	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57400" y="2209800"/>
              <a:ext cx="1600200" cy="685801"/>
            </a:xfrm>
            <a:prstGeom prst="rect">
              <a:avLst/>
            </a:prstGeom>
            <a:noFill/>
          </p:spPr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2"/>
                  </a:solidFill>
                  <a:latin typeface="+mn-lt"/>
                  <a:ea typeface="Geneva" pitchFamily="-1" charset="0"/>
                  <a:cs typeface="Geneva" pitchFamily="-1" charset="0"/>
                </a:rPr>
                <a:t>Minimally Effective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35500" y="2209800"/>
              <a:ext cx="1003300" cy="685801"/>
            </a:xfrm>
            <a:prstGeom prst="rect">
              <a:avLst/>
            </a:prstGeom>
            <a:noFill/>
          </p:spPr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FFFF"/>
                  </a:solidFill>
                  <a:latin typeface="+mn-lt"/>
                  <a:ea typeface="Geneva" pitchFamily="-1" charset="0"/>
                  <a:cs typeface="Geneva" pitchFamily="-1" charset="0"/>
                </a:rPr>
                <a:t>Effective</a:t>
              </a:r>
            </a:p>
          </p:txBody>
        </p:sp>
        <p:sp>
          <p:nvSpPr>
            <p:cNvPr id="17" name="TextBox 15"/>
            <p:cNvSpPr txBox="1">
              <a:spLocks noChangeArrowheads="1"/>
            </p:cNvSpPr>
            <p:nvPr/>
          </p:nvSpPr>
          <p:spPr bwMode="auto">
            <a:xfrm>
              <a:off x="6858000" y="2209800"/>
              <a:ext cx="16002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chemeClr val="bg1"/>
                  </a:solidFill>
                  <a:latin typeface="Calibri" charset="0"/>
                </a:rPr>
                <a:t>Highly </a:t>
              </a:r>
            </a:p>
            <a:p>
              <a:pPr algn="ctr" eaLnBrk="1" hangingPunct="1"/>
              <a:r>
                <a:rPr lang="en-US" sz="1600">
                  <a:solidFill>
                    <a:schemeClr val="bg1"/>
                  </a:solidFill>
                  <a:latin typeface="Calibri" charset="0"/>
                </a:rPr>
                <a:t>Effective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0" y="2863851"/>
              <a:ext cx="762000" cy="5232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1400" b="1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100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en-US" sz="1400" b="1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Points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76400" y="2863851"/>
              <a:ext cx="762000" cy="5232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1400" b="1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175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en-US" sz="1400" b="1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Points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477000" y="2863851"/>
              <a:ext cx="762000" cy="5232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1400" b="1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350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en-US" sz="1400" b="1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Points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153400" y="2886076"/>
              <a:ext cx="762000" cy="5232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1400" b="1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400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en-US" sz="1400" b="1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Points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76600" y="2863851"/>
              <a:ext cx="762000" cy="5232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1400" b="1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250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en-US" sz="1400" b="1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Points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>
          <a:xfrm>
            <a:off x="1600200" y="38100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124200" y="38100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334000" y="38100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620000" y="38100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26264" y="4495800"/>
            <a:ext cx="114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Dismissal after one year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2362200" y="4495800"/>
            <a:ext cx="152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Support from instructional coach; pay freeze and subject to dismissal if no improvement after 2 years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4800600" y="4495800"/>
            <a:ext cx="114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Support from instructional </a:t>
            </a:r>
            <a:r>
              <a:rPr lang="en-US" sz="1400" dirty="0" smtClean="0"/>
              <a:t>coach; </a:t>
            </a:r>
            <a:r>
              <a:rPr lang="en-US" sz="1400" dirty="0"/>
              <a:t>n</a:t>
            </a:r>
            <a:r>
              <a:rPr lang="en-US" sz="1400" dirty="0" smtClean="0"/>
              <a:t>ormal pay progression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7059576" y="4495800"/>
            <a:ext cx="1143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Bonuses up to $25,000 as well as base salary increases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3175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Stanford/UVA Study on IMPACT</a:t>
            </a:r>
          </a:p>
          <a:p>
            <a:endParaRPr lang="en-US" dirty="0">
              <a:latin typeface="Calibri" charset="0"/>
              <a:cs typeface="Genev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09625"/>
            <a:ext cx="8382000" cy="866775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chemeClr val="accent1">
                    <a:lumMod val="75000"/>
                  </a:schemeClr>
                </a:solidFill>
              </a:rPr>
              <a:t>The Study’s Key Findings</a:t>
            </a:r>
            <a:endParaRPr lang="en-US" sz="23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Date Placeholder 5"/>
          <p:cNvSpPr>
            <a:spLocks noGrp="1"/>
          </p:cNvSpPr>
          <p:nvPr>
            <p:ph type="dt" sz="quarter" idx="14"/>
          </p:nvPr>
        </p:nvSpPr>
        <p:spPr bwMode="auto">
          <a:xfrm>
            <a:off x="381000" y="6477000"/>
            <a:ext cx="6019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900" dirty="0">
                <a:solidFill>
                  <a:srgbClr val="005283"/>
                </a:solidFill>
                <a:cs typeface="Arial" charset="0"/>
              </a:rPr>
              <a:t>District of Columbia Public Schools</a:t>
            </a:r>
          </a:p>
        </p:txBody>
      </p:sp>
      <p:sp>
        <p:nvSpPr>
          <p:cNvPr id="19" name="Slide Number Placeholder 4"/>
          <p:cNvSpPr txBox="1">
            <a:spLocks/>
          </p:cNvSpPr>
          <p:nvPr/>
        </p:nvSpPr>
        <p:spPr bwMode="auto">
          <a:xfrm>
            <a:off x="6553200" y="6477000"/>
            <a:ext cx="2209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r" eaLnBrk="1" hangingPunct="1"/>
            <a:fld id="{D70BCFAD-8972-6743-A83D-37D901DB0099}" type="slidenum">
              <a:rPr lang="en-US" sz="900" smtClean="0">
                <a:solidFill>
                  <a:srgbClr val="005283"/>
                </a:solidFill>
                <a:latin typeface="Arial Bold" charset="0"/>
              </a:rPr>
              <a:pPr algn="r" eaLnBrk="1" hangingPunct="1"/>
              <a:t>5</a:t>
            </a:fld>
            <a:endParaRPr lang="en-US" sz="900" dirty="0">
              <a:solidFill>
                <a:srgbClr val="005283"/>
              </a:solidFill>
              <a:latin typeface="Arial Bold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52600" y="1625600"/>
            <a:ext cx="5541963" cy="1435099"/>
            <a:chOff x="1752600" y="1676400"/>
            <a:chExt cx="5541963" cy="1435099"/>
          </a:xfrm>
        </p:grpSpPr>
        <p:sp>
          <p:nvSpPr>
            <p:cNvPr id="13" name="Rounded Rectangle 12"/>
            <p:cNvSpPr/>
            <p:nvPr/>
          </p:nvSpPr>
          <p:spPr>
            <a:xfrm>
              <a:off x="2151063" y="1758949"/>
              <a:ext cx="5143500" cy="135255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IMPACT</a:t>
              </a:r>
              <a:r>
                <a:rPr lang="en-US" sz="2400" dirty="0">
                  <a:solidFill>
                    <a:srgbClr val="4F81BD"/>
                  </a:solidFill>
                  <a:ea typeface="Geneva" pitchFamily="-65" charset="0"/>
                  <a:cs typeface="Geneva" pitchFamily="-65" charset="0"/>
                </a:rPr>
                <a:t> </a:t>
              </a:r>
              <a:r>
                <a:rPr lang="en-US" sz="2400" dirty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causes teachers to improve.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1752600" y="1676400"/>
              <a:ext cx="609600" cy="579436"/>
            </a:xfrm>
            <a:prstGeom prst="ellipse">
              <a:avLst/>
            </a:prstGeom>
            <a:solidFill>
              <a:srgbClr val="37609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bg1"/>
                  </a:solidFill>
                  <a:ea typeface="Geneva" pitchFamily="-1" charset="0"/>
                  <a:cs typeface="Geneva" pitchFamily="-1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752600" y="3078260"/>
            <a:ext cx="5541963" cy="1582738"/>
            <a:chOff x="1752600" y="3124200"/>
            <a:chExt cx="5541963" cy="1582738"/>
          </a:xfrm>
        </p:grpSpPr>
        <p:sp>
          <p:nvSpPr>
            <p:cNvPr id="17" name="Rounded Rectangle 16"/>
            <p:cNvSpPr/>
            <p:nvPr/>
          </p:nvSpPr>
          <p:spPr>
            <a:xfrm>
              <a:off x="2151063" y="3352800"/>
              <a:ext cx="5143500" cy="1354138"/>
            </a:xfrm>
            <a:prstGeom prst="roundRect">
              <a:avLst/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DCPS is retaining its best teachers at very high rates</a:t>
              </a:r>
              <a:r>
                <a:rPr lang="en-US" sz="2400" dirty="0" smtClean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.</a:t>
              </a:r>
              <a:endParaRPr lang="en-US" sz="2400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752600" y="3124200"/>
              <a:ext cx="609600" cy="579436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rgbClr val="FFFFFF"/>
                  </a:solidFill>
                  <a:ea typeface="Geneva" pitchFamily="-1" charset="0"/>
                  <a:cs typeface="Geneva" pitchFamily="-1" charset="0"/>
                </a:rPr>
                <a:t>2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752600" y="4749800"/>
            <a:ext cx="5541963" cy="1498600"/>
            <a:chOff x="1752600" y="4724400"/>
            <a:chExt cx="5541963" cy="1498600"/>
          </a:xfrm>
        </p:grpSpPr>
        <p:sp>
          <p:nvSpPr>
            <p:cNvPr id="21" name="Rounded Rectangle 20"/>
            <p:cNvSpPr/>
            <p:nvPr/>
          </p:nvSpPr>
          <p:spPr>
            <a:xfrm>
              <a:off x="2151063" y="4876800"/>
              <a:ext cx="5143500" cy="1346200"/>
            </a:xfrm>
            <a:prstGeom prst="roundRect">
              <a:avLst/>
            </a:prstGeom>
            <a:solidFill>
              <a:srgbClr val="BFBFB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dirty="0">
                  <a:solidFill>
                    <a:schemeClr val="accent1">
                      <a:lumMod val="75000"/>
                    </a:schemeClr>
                  </a:solidFill>
                  <a:latin typeface="+mj-lt"/>
                  <a:ea typeface="+mj-ea"/>
                  <a:cs typeface="+mj-cs"/>
                </a:rPr>
                <a:t>IMPACT causes many low-performing teachers to leave on their own; those hired to replace them perform better.</a:t>
              </a:r>
            </a:p>
          </p:txBody>
        </p:sp>
        <p:sp>
          <p:nvSpPr>
            <p:cNvPr id="25" name="Oval 24"/>
            <p:cNvSpPr/>
            <p:nvPr/>
          </p:nvSpPr>
          <p:spPr>
            <a:xfrm>
              <a:off x="1752600" y="4724400"/>
              <a:ext cx="609600" cy="579436"/>
            </a:xfrm>
            <a:prstGeom prst="ellipse">
              <a:avLst/>
            </a:prstGeom>
            <a:solidFill>
              <a:srgbClr val="37609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 b="1" dirty="0">
                  <a:solidFill>
                    <a:srgbClr val="FFFFFF"/>
                  </a:solidFill>
                  <a:ea typeface="Geneva" pitchFamily="-1" charset="0"/>
                  <a:cs typeface="Geneva" pitchFamily="-1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697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Stanford/UVA Study on IMPACT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" y="5181600"/>
            <a:ext cx="457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dirty="0" smtClean="0"/>
              <a:t> </a:t>
            </a:r>
            <a:r>
              <a:rPr lang="en-US" sz="1500" b="1" dirty="0" smtClean="0">
                <a:solidFill>
                  <a:schemeClr val="accent1"/>
                </a:solidFill>
              </a:rPr>
              <a:t>Minimally Effective </a:t>
            </a:r>
            <a:r>
              <a:rPr lang="en-US" sz="1500" dirty="0" smtClean="0"/>
              <a:t>teachers </a:t>
            </a:r>
            <a:r>
              <a:rPr lang="en-US" sz="1500" dirty="0"/>
              <a:t>who </a:t>
            </a:r>
            <a:r>
              <a:rPr lang="en-US" sz="1500" dirty="0" smtClean="0"/>
              <a:t>scored below the Effective threshold </a:t>
            </a:r>
            <a:r>
              <a:rPr lang="en-US" sz="1500" b="1" dirty="0">
                <a:solidFill>
                  <a:schemeClr val="accent1"/>
                </a:solidFill>
              </a:rPr>
              <a:t>improved their performance </a:t>
            </a:r>
            <a:r>
              <a:rPr lang="en-US" sz="1500" dirty="0" smtClean="0"/>
              <a:t>substantially – </a:t>
            </a:r>
            <a:r>
              <a:rPr lang="en-US" sz="1500" b="1" dirty="0" smtClean="0">
                <a:solidFill>
                  <a:schemeClr val="accent1"/>
                </a:solidFill>
              </a:rPr>
              <a:t>12.6 IMPACT points </a:t>
            </a:r>
            <a:r>
              <a:rPr lang="en-US" sz="1500" dirty="0"/>
              <a:t>more than </a:t>
            </a:r>
            <a:r>
              <a:rPr lang="en-US" sz="1500" dirty="0" smtClean="0"/>
              <a:t>teachers who scored at or above the Effective threshold.</a:t>
            </a:r>
            <a:endParaRPr lang="en-US" sz="1500" dirty="0"/>
          </a:p>
        </p:txBody>
      </p:sp>
      <p:sp>
        <p:nvSpPr>
          <p:cNvPr id="13" name="Up Arrow 12"/>
          <p:cNvSpPr/>
          <p:nvPr/>
        </p:nvSpPr>
        <p:spPr>
          <a:xfrm>
            <a:off x="1066800" y="3505200"/>
            <a:ext cx="1981200" cy="1600200"/>
          </a:xfrm>
          <a:prstGeom prst="upArrow">
            <a:avLst>
              <a:gd name="adj1" fmla="val 50000"/>
              <a:gd name="adj2" fmla="val 59050"/>
            </a:avLst>
          </a:prstGeom>
          <a:solidFill>
            <a:schemeClr val="accent1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79177" y="4038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+12.6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00600" y="5181600"/>
            <a:ext cx="4343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dirty="0" smtClean="0"/>
              <a:t> </a:t>
            </a:r>
            <a:r>
              <a:rPr lang="en-US" sz="1500" b="1" dirty="0" smtClean="0">
                <a:solidFill>
                  <a:schemeClr val="accent1"/>
                </a:solidFill>
              </a:rPr>
              <a:t>Highly Effective </a:t>
            </a:r>
            <a:r>
              <a:rPr lang="en-US" sz="1500" dirty="0" smtClean="0">
                <a:solidFill>
                  <a:srgbClr val="000000"/>
                </a:solidFill>
              </a:rPr>
              <a:t>teachers</a:t>
            </a:r>
            <a:r>
              <a:rPr lang="en-US" sz="1500" b="1" dirty="0" smtClean="0">
                <a:solidFill>
                  <a:schemeClr val="accent1"/>
                </a:solidFill>
              </a:rPr>
              <a:t> </a:t>
            </a:r>
            <a:r>
              <a:rPr lang="en-US" sz="1500" dirty="0" smtClean="0"/>
              <a:t>who were eligible for a </a:t>
            </a:r>
            <a:r>
              <a:rPr lang="en-US" sz="1500" dirty="0"/>
              <a:t>permanent pay increase if they maintained their rating for a second consecutive </a:t>
            </a:r>
            <a:r>
              <a:rPr lang="en-US" sz="1500" dirty="0" smtClean="0"/>
              <a:t>year </a:t>
            </a:r>
            <a:r>
              <a:rPr lang="en-US" sz="1500" b="1" dirty="0">
                <a:solidFill>
                  <a:schemeClr val="accent1"/>
                </a:solidFill>
              </a:rPr>
              <a:t>improved</a:t>
            </a:r>
            <a:r>
              <a:rPr lang="en-US" sz="1500" dirty="0" smtClean="0"/>
              <a:t> </a:t>
            </a:r>
            <a:r>
              <a:rPr lang="en-US" sz="1500" b="1" dirty="0">
                <a:solidFill>
                  <a:schemeClr val="accent1"/>
                </a:solidFill>
              </a:rPr>
              <a:t>their</a:t>
            </a:r>
            <a:r>
              <a:rPr lang="en-US" sz="1500" dirty="0" smtClean="0"/>
              <a:t> </a:t>
            </a:r>
            <a:r>
              <a:rPr lang="en-US" sz="1500" b="1" dirty="0" smtClean="0">
                <a:solidFill>
                  <a:schemeClr val="accent1"/>
                </a:solidFill>
              </a:rPr>
              <a:t>performance</a:t>
            </a:r>
            <a:r>
              <a:rPr lang="en-US" sz="1500" dirty="0" smtClean="0"/>
              <a:t> </a:t>
            </a:r>
            <a:r>
              <a:rPr lang="en-US" sz="1500" dirty="0"/>
              <a:t>by </a:t>
            </a:r>
            <a:r>
              <a:rPr lang="en-US" sz="1500" b="1" dirty="0" smtClean="0">
                <a:solidFill>
                  <a:schemeClr val="accent1"/>
                </a:solidFill>
              </a:rPr>
              <a:t>10.9 IMPACT points</a:t>
            </a:r>
            <a:r>
              <a:rPr lang="en-US" sz="1500" dirty="0" smtClean="0"/>
              <a:t>.</a:t>
            </a:r>
            <a:endParaRPr lang="en-US" sz="1500" dirty="0"/>
          </a:p>
        </p:txBody>
      </p:sp>
      <p:sp>
        <p:nvSpPr>
          <p:cNvPr id="17" name="Up Arrow 16"/>
          <p:cNvSpPr/>
          <p:nvPr/>
        </p:nvSpPr>
        <p:spPr>
          <a:xfrm>
            <a:off x="5867400" y="3505200"/>
            <a:ext cx="2057400" cy="1600200"/>
          </a:xfrm>
          <a:prstGeom prst="upArrow">
            <a:avLst>
              <a:gd name="adj1" fmla="val 50000"/>
              <a:gd name="adj2" fmla="val 59050"/>
            </a:avLst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279776" y="4085208"/>
            <a:ext cx="1107831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+10.9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381000" y="809625"/>
            <a:ext cx="8382000" cy="866775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chemeClr val="accent1">
                    <a:lumMod val="75000"/>
                  </a:schemeClr>
                </a:solidFill>
              </a:rPr>
              <a:t>Finding #1: IMPACT causes teachers to improve.</a:t>
            </a:r>
            <a:endParaRPr lang="en-US" sz="23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Date Placeholder 5"/>
          <p:cNvSpPr>
            <a:spLocks noGrp="1"/>
          </p:cNvSpPr>
          <p:nvPr>
            <p:ph type="dt" sz="quarter" idx="14"/>
          </p:nvPr>
        </p:nvSpPr>
        <p:spPr bwMode="auto">
          <a:xfrm>
            <a:off x="381000" y="6477000"/>
            <a:ext cx="6019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900" dirty="0">
                <a:solidFill>
                  <a:srgbClr val="005283"/>
                </a:solidFill>
                <a:cs typeface="Arial" charset="0"/>
              </a:rPr>
              <a:t>District of Columbia Public Schools</a:t>
            </a:r>
          </a:p>
        </p:txBody>
      </p:sp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6553200" y="6477000"/>
            <a:ext cx="2209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r" eaLnBrk="1" hangingPunct="1"/>
            <a:fld id="{D70BCFAD-8972-6743-A83D-37D901DB0099}" type="slidenum">
              <a:rPr lang="en-US" sz="900" smtClean="0">
                <a:solidFill>
                  <a:srgbClr val="005283"/>
                </a:solidFill>
                <a:latin typeface="Arial Bold" charset="0"/>
              </a:rPr>
              <a:pPr algn="r" eaLnBrk="1" hangingPunct="1"/>
              <a:t>6</a:t>
            </a:fld>
            <a:endParaRPr lang="en-US" sz="900" dirty="0">
              <a:solidFill>
                <a:srgbClr val="005283"/>
              </a:solidFill>
              <a:latin typeface="Arial Bold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" y="1828800"/>
            <a:ext cx="8153400" cy="1371600"/>
          </a:xfrm>
          <a:prstGeom prst="rect">
            <a:avLst/>
          </a:prstGeom>
          <a:solidFill>
            <a:schemeClr val="bg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2"/>
                </a:solidFill>
              </a:rPr>
              <a:t>“We find strong evidence that this system causes meaningful increases </a:t>
            </a:r>
          </a:p>
          <a:p>
            <a:pPr algn="ctr"/>
            <a:r>
              <a:rPr lang="en-US" i="1" dirty="0" smtClean="0">
                <a:solidFill>
                  <a:schemeClr val="tx2"/>
                </a:solidFill>
              </a:rPr>
              <a:t>in teacher performance.”</a:t>
            </a:r>
          </a:p>
          <a:p>
            <a:pPr algn="ctr"/>
            <a:endParaRPr lang="en-US" i="1" dirty="0" smtClean="0">
              <a:solidFill>
                <a:schemeClr val="tx2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- Professor James Wyckoff, Study Co-Author</a:t>
            </a:r>
          </a:p>
        </p:txBody>
      </p:sp>
    </p:spTree>
    <p:extLst>
      <p:ext uri="{BB962C8B-B14F-4D97-AF65-F5344CB8AC3E}">
        <p14:creationId xmlns:p14="http://schemas.microsoft.com/office/powerpoint/2010/main" val="325212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Stanford/UVA Study on IMPACT</a:t>
            </a:r>
          </a:p>
          <a:p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1000" y="809625"/>
            <a:ext cx="8382000" cy="866775"/>
          </a:xfrm>
        </p:spPr>
        <p:txBody>
          <a:bodyPr>
            <a:normAutofit/>
          </a:bodyPr>
          <a:lstStyle/>
          <a:p>
            <a:r>
              <a:rPr lang="en-US" sz="2300" dirty="0" smtClean="0"/>
              <a:t>Finding #2: DCPS is retaining its best teachers at very high rates.</a:t>
            </a:r>
            <a:endParaRPr lang="en-US" sz="2300" dirty="0"/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4"/>
          </p:nvPr>
        </p:nvSpPr>
        <p:spPr bwMode="auto">
          <a:xfrm>
            <a:off x="381000" y="6477000"/>
            <a:ext cx="6019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900" dirty="0">
                <a:solidFill>
                  <a:srgbClr val="005283"/>
                </a:solidFill>
                <a:cs typeface="Arial" charset="0"/>
              </a:rPr>
              <a:t>District of Columbia Public Schools</a:t>
            </a:r>
          </a:p>
        </p:txBody>
      </p:sp>
      <p:sp>
        <p:nvSpPr>
          <p:cNvPr id="18" name="Slide Number Placeholder 4"/>
          <p:cNvSpPr txBox="1">
            <a:spLocks/>
          </p:cNvSpPr>
          <p:nvPr/>
        </p:nvSpPr>
        <p:spPr bwMode="auto">
          <a:xfrm>
            <a:off x="6553200" y="6477000"/>
            <a:ext cx="2209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r" eaLnBrk="1" hangingPunct="1"/>
            <a:fld id="{D70BCFAD-8972-6743-A83D-37D901DB0099}" type="slidenum">
              <a:rPr lang="en-US" sz="900" smtClean="0">
                <a:solidFill>
                  <a:srgbClr val="005283"/>
                </a:solidFill>
                <a:latin typeface="Arial Bold" charset="0"/>
              </a:rPr>
              <a:pPr algn="r" eaLnBrk="1" hangingPunct="1"/>
              <a:t>7</a:t>
            </a:fld>
            <a:endParaRPr lang="en-US" sz="900" dirty="0">
              <a:solidFill>
                <a:srgbClr val="005283"/>
              </a:solidFill>
              <a:latin typeface="Arial Bold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400" y="1828800"/>
            <a:ext cx="8153400" cy="1066800"/>
          </a:xfrm>
          <a:prstGeom prst="rect">
            <a:avLst/>
          </a:prstGeom>
          <a:solidFill>
            <a:schemeClr val="bg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1F497D"/>
                </a:solidFill>
              </a:rPr>
              <a:t>DCPS retained 92% of teachers who were rated Highly Effective. In contrast, </a:t>
            </a:r>
          </a:p>
          <a:p>
            <a:pPr algn="ctr"/>
            <a:r>
              <a:rPr lang="en-US" i="1" dirty="0" smtClean="0">
                <a:solidFill>
                  <a:srgbClr val="1F497D"/>
                </a:solidFill>
              </a:rPr>
              <a:t>only 59% of teachers rated Minimally Effective were retained.</a:t>
            </a:r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7508201"/>
              </p:ext>
            </p:extLst>
          </p:nvPr>
        </p:nvGraphicFramePr>
        <p:xfrm>
          <a:off x="1447800" y="3733800"/>
          <a:ext cx="59436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209800" y="428071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59%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943600" y="375596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92%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065624" y="3862419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86%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1295400" y="3166646"/>
            <a:ext cx="655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% of Teachers Retained, 2010-11 and 2011-12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9362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0021835"/>
              </p:ext>
            </p:extLst>
          </p:nvPr>
        </p:nvGraphicFramePr>
        <p:xfrm>
          <a:off x="2743200" y="2971800"/>
          <a:ext cx="40386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Stanford/UVA Study on IMPACT</a:t>
            </a:r>
          </a:p>
          <a:p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866775"/>
          </a:xfrm>
        </p:spPr>
        <p:txBody>
          <a:bodyPr>
            <a:normAutofit/>
          </a:bodyPr>
          <a:lstStyle/>
          <a:p>
            <a:r>
              <a:rPr lang="en-US" sz="2300" dirty="0" smtClean="0">
                <a:solidFill>
                  <a:schemeClr val="accent1">
                    <a:lumMod val="75000"/>
                  </a:schemeClr>
                </a:solidFill>
              </a:rPr>
              <a:t>Finding #3: IMPACT causes many low-performing teachers to leave on their own; those hired to replace them perform better.</a:t>
            </a:r>
            <a:endParaRPr lang="en-US" sz="23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Date Placeholder 5"/>
          <p:cNvSpPr>
            <a:spLocks noGrp="1"/>
          </p:cNvSpPr>
          <p:nvPr>
            <p:ph type="dt" sz="quarter" idx="14"/>
          </p:nvPr>
        </p:nvSpPr>
        <p:spPr bwMode="auto">
          <a:xfrm>
            <a:off x="381000" y="6477000"/>
            <a:ext cx="6019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900" dirty="0">
                <a:solidFill>
                  <a:srgbClr val="005283"/>
                </a:solidFill>
                <a:cs typeface="Arial" charset="0"/>
              </a:rPr>
              <a:t>District of Columbia Public Schools</a:t>
            </a:r>
          </a:p>
        </p:txBody>
      </p:sp>
      <p:sp>
        <p:nvSpPr>
          <p:cNvPr id="17" name="Slide Number Placeholder 4"/>
          <p:cNvSpPr txBox="1">
            <a:spLocks/>
          </p:cNvSpPr>
          <p:nvPr/>
        </p:nvSpPr>
        <p:spPr bwMode="auto">
          <a:xfrm>
            <a:off x="6553200" y="6477000"/>
            <a:ext cx="2209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r" eaLnBrk="1" hangingPunct="1"/>
            <a:fld id="{D70BCFAD-8972-6743-A83D-37D901DB0099}" type="slidenum">
              <a:rPr lang="en-US" sz="900" smtClean="0">
                <a:solidFill>
                  <a:srgbClr val="005283"/>
                </a:solidFill>
                <a:latin typeface="Arial Bold" charset="0"/>
              </a:rPr>
              <a:pPr algn="r" eaLnBrk="1" hangingPunct="1"/>
              <a:t>8</a:t>
            </a:fld>
            <a:endParaRPr lang="en-US" sz="900" dirty="0">
              <a:solidFill>
                <a:srgbClr val="005283"/>
              </a:solidFill>
              <a:latin typeface="Arial Bold" charset="0"/>
            </a:endParaRPr>
          </a:p>
        </p:txBody>
      </p:sp>
      <p:sp>
        <p:nvSpPr>
          <p:cNvPr id="2" name="Left Brace 1"/>
          <p:cNvSpPr/>
          <p:nvPr/>
        </p:nvSpPr>
        <p:spPr>
          <a:xfrm>
            <a:off x="5105400" y="3581400"/>
            <a:ext cx="152400" cy="12954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3400" y="1828800"/>
            <a:ext cx="8153400" cy="1066800"/>
          </a:xfrm>
          <a:prstGeom prst="rect">
            <a:avLst/>
          </a:prstGeom>
          <a:solidFill>
            <a:schemeClr val="bg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1F497D"/>
                </a:solidFill>
              </a:rPr>
              <a:t>Teachers hired in the 2011-2012 school year substantially outperformed those who left DCPS in 2010-2011.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14800" y="3833336"/>
            <a:ext cx="121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26 </a:t>
            </a:r>
            <a:br>
              <a:rPr lang="en-US" sz="1400" dirty="0" smtClean="0"/>
            </a:br>
            <a:r>
              <a:rPr lang="en-US" sz="1400" dirty="0" smtClean="0"/>
              <a:t>IMPACT Points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0" y="3962400"/>
            <a:ext cx="1219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IMPACT Scores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6456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Stanford/UVA Study on IMPACT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683000" y="4668838"/>
            <a:ext cx="1636713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1F497D"/>
                </a:solidFill>
              </a:rPr>
              <a:t>Developing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334000" y="4668838"/>
            <a:ext cx="1636713" cy="68580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FFFFFF"/>
                </a:solidFill>
              </a:rPr>
              <a:t>Effective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883400" y="4668838"/>
            <a:ext cx="1587500" cy="685800"/>
          </a:xfrm>
          <a:prstGeom prst="rect">
            <a:avLst/>
          </a:prstGeom>
          <a:solidFill>
            <a:schemeClr val="tx2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Highly</a:t>
            </a:r>
          </a:p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</a:rPr>
              <a:t>Effective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400" y="5329238"/>
            <a:ext cx="762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100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Points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4225" y="5329238"/>
            <a:ext cx="6524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200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Points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54600" y="5329238"/>
            <a:ext cx="762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300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Points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91300" y="5329238"/>
            <a:ext cx="762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350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Points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140700" y="5329238"/>
            <a:ext cx="762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400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Points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67100" y="5329238"/>
            <a:ext cx="7620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250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Points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95300" y="4668838"/>
            <a:ext cx="1920875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1F497D"/>
                </a:solidFill>
              </a:rPr>
              <a:t>Ineffective</a:t>
            </a:r>
          </a:p>
        </p:txBody>
      </p:sp>
      <p:grpSp>
        <p:nvGrpSpPr>
          <p:cNvPr id="16" name="Group 33"/>
          <p:cNvGrpSpPr>
            <a:grpSpLocks/>
          </p:cNvGrpSpPr>
          <p:nvPr/>
        </p:nvGrpSpPr>
        <p:grpSpPr bwMode="auto">
          <a:xfrm>
            <a:off x="25400" y="2360613"/>
            <a:ext cx="8915400" cy="1138237"/>
            <a:chOff x="0" y="2209800"/>
            <a:chExt cx="8915400" cy="1138238"/>
          </a:xfrm>
        </p:grpSpPr>
        <p:sp>
          <p:nvSpPr>
            <p:cNvPr id="17" name="Rectangle 16"/>
            <p:cNvSpPr/>
            <p:nvPr/>
          </p:nvSpPr>
          <p:spPr>
            <a:xfrm>
              <a:off x="450850" y="2209800"/>
              <a:ext cx="1600200" cy="68580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57400" y="2209800"/>
              <a:ext cx="1597025" cy="68580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657600" y="2209800"/>
              <a:ext cx="3200400" cy="68580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58000" y="2209800"/>
              <a:ext cx="1600200" cy="685801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44500" y="2209800"/>
              <a:ext cx="1574800" cy="685801"/>
            </a:xfrm>
            <a:prstGeom prst="rect">
              <a:avLst/>
            </a:prstGeom>
            <a:noFill/>
          </p:spPr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2"/>
                  </a:solidFill>
                  <a:latin typeface="+mn-lt"/>
                  <a:ea typeface="Geneva" pitchFamily="-1" charset="0"/>
                  <a:cs typeface="Geneva" pitchFamily="-1" charset="0"/>
                </a:rPr>
                <a:t>Ineffective	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57400" y="2209800"/>
              <a:ext cx="1600200" cy="685801"/>
            </a:xfrm>
            <a:prstGeom prst="rect">
              <a:avLst/>
            </a:prstGeom>
            <a:noFill/>
          </p:spPr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2"/>
                  </a:solidFill>
                  <a:latin typeface="+mn-lt"/>
                  <a:ea typeface="Geneva" pitchFamily="-1" charset="0"/>
                  <a:cs typeface="Geneva" pitchFamily="-1" charset="0"/>
                </a:rPr>
                <a:t>Minimally Effective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35500" y="2209800"/>
              <a:ext cx="1003300" cy="685801"/>
            </a:xfrm>
            <a:prstGeom prst="rect">
              <a:avLst/>
            </a:prstGeom>
            <a:noFill/>
          </p:spPr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rgbClr val="FFFFFF"/>
                  </a:solidFill>
                  <a:latin typeface="+mn-lt"/>
                  <a:ea typeface="Geneva" pitchFamily="-1" charset="0"/>
                  <a:cs typeface="Geneva" pitchFamily="-1" charset="0"/>
                </a:rPr>
                <a:t>Effective</a:t>
              </a:r>
            </a:p>
          </p:txBody>
        </p:sp>
        <p:sp>
          <p:nvSpPr>
            <p:cNvPr id="24" name="TextBox 15"/>
            <p:cNvSpPr txBox="1">
              <a:spLocks noChangeArrowheads="1"/>
            </p:cNvSpPr>
            <p:nvPr/>
          </p:nvSpPr>
          <p:spPr bwMode="auto">
            <a:xfrm>
              <a:off x="6858000" y="2209800"/>
              <a:ext cx="1600200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600">
                  <a:solidFill>
                    <a:schemeClr val="bg1"/>
                  </a:solidFill>
                  <a:latin typeface="Calibri" charset="0"/>
                </a:rPr>
                <a:t>Highly </a:t>
              </a:r>
            </a:p>
            <a:p>
              <a:pPr algn="ctr" eaLnBrk="1" hangingPunct="1"/>
              <a:r>
                <a:rPr lang="en-US" sz="1600">
                  <a:solidFill>
                    <a:schemeClr val="bg1"/>
                  </a:solidFill>
                  <a:latin typeface="Calibri" charset="0"/>
                </a:rPr>
                <a:t>Effective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0" y="2863851"/>
              <a:ext cx="762000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1200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100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en-US" sz="1200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Points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676400" y="2863851"/>
              <a:ext cx="762000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1200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175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en-US" sz="1200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Points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77000" y="2863851"/>
              <a:ext cx="762000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1200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350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en-US" sz="1200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Points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153400" y="2886076"/>
              <a:ext cx="762000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1200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400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en-US" sz="1200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Points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76600" y="2863851"/>
              <a:ext cx="762000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spcBef>
                  <a:spcPts val="0"/>
                </a:spcBef>
                <a:defRPr/>
              </a:pPr>
              <a:r>
                <a:rPr lang="en-US" sz="1200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250</a:t>
              </a:r>
            </a:p>
            <a:p>
              <a:pPr algn="ctr">
                <a:spcBef>
                  <a:spcPts val="0"/>
                </a:spcBef>
                <a:defRPr/>
              </a:pPr>
              <a:r>
                <a:rPr lang="en-US" sz="1200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Points</a:t>
              </a:r>
            </a:p>
          </p:txBody>
        </p:sp>
      </p:grpSp>
      <p:sp>
        <p:nvSpPr>
          <p:cNvPr id="30" name="Rectangle 29"/>
          <p:cNvSpPr/>
          <p:nvPr/>
        </p:nvSpPr>
        <p:spPr bwMode="auto">
          <a:xfrm>
            <a:off x="2282825" y="4668838"/>
            <a:ext cx="1397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1F497D"/>
                </a:solidFill>
              </a:rPr>
              <a:t>Minimally</a:t>
            </a:r>
          </a:p>
          <a:p>
            <a:pPr algn="ctr">
              <a:defRPr/>
            </a:pPr>
            <a:r>
              <a:rPr lang="en-US" sz="1600" dirty="0">
                <a:solidFill>
                  <a:srgbClr val="1F497D"/>
                </a:solidFill>
              </a:rPr>
              <a:t>Effective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776663" y="1916113"/>
            <a:ext cx="148113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j-lt"/>
              </a:rPr>
              <a:t>2009-2012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19525" y="4202113"/>
            <a:ext cx="143827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latin typeface="+mj-lt"/>
              </a:rPr>
              <a:t>2012-2013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2044700" y="5334000"/>
            <a:ext cx="682625" cy="5207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3884613" y="4768850"/>
            <a:ext cx="1222375" cy="5207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5106988" y="5354638"/>
            <a:ext cx="681037" cy="5207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381000" y="809625"/>
            <a:ext cx="8382000" cy="866775"/>
          </a:xfrm>
        </p:spPr>
        <p:txBody>
          <a:bodyPr>
            <a:normAutofit/>
          </a:bodyPr>
          <a:lstStyle/>
          <a:p>
            <a:r>
              <a:rPr lang="en-US" sz="2300" dirty="0" smtClean="0"/>
              <a:t>Appendix: Changes to IMPACT Ratings for 2012-2013</a:t>
            </a:r>
            <a:endParaRPr lang="en-US" sz="2300" dirty="0"/>
          </a:p>
        </p:txBody>
      </p:sp>
      <p:sp>
        <p:nvSpPr>
          <p:cNvPr id="37" name="Date Placeholder 5"/>
          <p:cNvSpPr>
            <a:spLocks noGrp="1"/>
          </p:cNvSpPr>
          <p:nvPr>
            <p:ph type="dt" sz="quarter" idx="14"/>
          </p:nvPr>
        </p:nvSpPr>
        <p:spPr bwMode="auto">
          <a:xfrm>
            <a:off x="381000" y="6477000"/>
            <a:ext cx="6019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/>
            <a:r>
              <a:rPr lang="en-US" sz="900" dirty="0">
                <a:solidFill>
                  <a:srgbClr val="005283"/>
                </a:solidFill>
                <a:cs typeface="Arial" charset="0"/>
              </a:rPr>
              <a:t>District of Columbia Public Schools</a:t>
            </a:r>
          </a:p>
        </p:txBody>
      </p:sp>
      <p:sp>
        <p:nvSpPr>
          <p:cNvPr id="38" name="Slide Number Placeholder 4"/>
          <p:cNvSpPr txBox="1">
            <a:spLocks/>
          </p:cNvSpPr>
          <p:nvPr/>
        </p:nvSpPr>
        <p:spPr bwMode="auto">
          <a:xfrm>
            <a:off x="6553200" y="6477000"/>
            <a:ext cx="2209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11430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6002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2057400" indent="-228600" algn="l" defTabSz="914400" rtl="0" eaLnBrk="0" latinLnBrk="0" hangingPunct="0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r" eaLnBrk="1" hangingPunct="1"/>
            <a:fld id="{D70BCFAD-8972-6743-A83D-37D901DB0099}" type="slidenum">
              <a:rPr lang="en-US" sz="900" smtClean="0">
                <a:solidFill>
                  <a:srgbClr val="005283"/>
                </a:solidFill>
                <a:latin typeface="Arial Bold" charset="0"/>
              </a:rPr>
              <a:pPr algn="r" eaLnBrk="1" hangingPunct="1"/>
              <a:t>9</a:t>
            </a:fld>
            <a:endParaRPr lang="en-US" sz="900" dirty="0">
              <a:solidFill>
                <a:srgbClr val="005283"/>
              </a:solidFill>
              <a:latin typeface="Arial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78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7105</TotalTime>
  <Words>623</Words>
  <Application>Microsoft Office PowerPoint</Application>
  <PresentationFormat>On-screen Show (4:3)</PresentationFormat>
  <Paragraphs>134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Key Findings of Stanford/UVA IMPACT Study  October 2013 </vt:lpstr>
      <vt:lpstr>Background on the Study</vt:lpstr>
      <vt:lpstr>Background on IMPACT</vt:lpstr>
      <vt:lpstr>Background on IMPACT (continued)</vt:lpstr>
      <vt:lpstr>The Study’s Key Findings</vt:lpstr>
      <vt:lpstr>Finding #1: IMPACT causes teachers to improve.</vt:lpstr>
      <vt:lpstr>Finding #2: DCPS is retaining its best teachers at very high rates.</vt:lpstr>
      <vt:lpstr>Finding #3: IMPACT causes many low-performing teachers to leave on their own; those hired to replace them perform better.</vt:lpstr>
      <vt:lpstr>Appendix: Changes to IMPACT Ratings for 2012-2013</vt:lpstr>
    </vt:vector>
  </TitlesOfParts>
  <Company>DC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Dates: Staffing</dc:title>
  <dc:creator>Alex Wilpon</dc:creator>
  <cp:lastModifiedBy>ServUS</cp:lastModifiedBy>
  <cp:revision>807</cp:revision>
  <cp:lastPrinted>2013-10-17T10:57:02Z</cp:lastPrinted>
  <dcterms:created xsi:type="dcterms:W3CDTF">2013-07-19T12:16:08Z</dcterms:created>
  <dcterms:modified xsi:type="dcterms:W3CDTF">2013-10-17T11:36:52Z</dcterms:modified>
</cp:coreProperties>
</file>